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59" r:id="rId6"/>
    <p:sldId id="272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843" autoAdjust="0"/>
    <p:restoredTop sz="86313" autoAdjust="0"/>
  </p:normalViewPr>
  <p:slideViewPr>
    <p:cSldViewPr>
      <p:cViewPr varScale="1">
        <p:scale>
          <a:sx n="89" d="100"/>
          <a:sy n="89" d="100"/>
        </p:scale>
        <p:origin x="1080" y="1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54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84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8C272-C741-4897-A479-CA3E46010A18}" type="datetimeFigureOut">
              <a:rPr lang="en-US" smtClean="0"/>
              <a:pPr/>
              <a:t>12/21/25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95D9C-87B6-4952-B0BD-FE6B863E17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2770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8C272-C741-4897-A479-CA3E46010A18}" type="datetimeFigureOut">
              <a:rPr lang="en-US" smtClean="0"/>
              <a:pPr/>
              <a:t>12/21/25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95D9C-87B6-4952-B0BD-FE6B863E17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86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8C272-C741-4897-A479-CA3E46010A18}" type="datetimeFigureOut">
              <a:rPr lang="en-US" smtClean="0"/>
              <a:pPr/>
              <a:t>12/21/25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95D9C-87B6-4952-B0BD-FE6B863E17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2439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8C272-C741-4897-A479-CA3E46010A18}" type="datetimeFigureOut">
              <a:rPr lang="en-US" smtClean="0"/>
              <a:pPr/>
              <a:t>12/21/25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95D9C-87B6-4952-B0BD-FE6B863E17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3670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8C272-C741-4897-A479-CA3E46010A18}" type="datetimeFigureOut">
              <a:rPr lang="en-US" smtClean="0"/>
              <a:pPr/>
              <a:t>12/21/25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95D9C-87B6-4952-B0BD-FE6B863E17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730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8C272-C741-4897-A479-CA3E46010A18}" type="datetimeFigureOut">
              <a:rPr lang="en-US" smtClean="0"/>
              <a:pPr/>
              <a:t>12/21/25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95D9C-87B6-4952-B0BD-FE6B863E17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153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8C272-C741-4897-A479-CA3E46010A18}" type="datetimeFigureOut">
              <a:rPr lang="en-US" smtClean="0"/>
              <a:pPr/>
              <a:t>12/21/25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95D9C-87B6-4952-B0BD-FE6B863E17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9113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8C272-C741-4897-A479-CA3E46010A18}" type="datetimeFigureOut">
              <a:rPr lang="en-US" smtClean="0"/>
              <a:pPr/>
              <a:t>12/21/25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95D9C-87B6-4952-B0BD-FE6B863E17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6831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8C272-C741-4897-A479-CA3E46010A18}" type="datetimeFigureOut">
              <a:rPr lang="en-US" smtClean="0"/>
              <a:pPr/>
              <a:t>12/21/25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95D9C-87B6-4952-B0BD-FE6B863E17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825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8C272-C741-4897-A479-CA3E46010A18}" type="datetimeFigureOut">
              <a:rPr lang="en-US" smtClean="0"/>
              <a:pPr/>
              <a:t>12/21/25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95D9C-87B6-4952-B0BD-FE6B863E17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0465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8C272-C741-4897-A479-CA3E46010A18}" type="datetimeFigureOut">
              <a:rPr lang="en-US" smtClean="0"/>
              <a:pPr/>
              <a:t>12/21/25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95D9C-87B6-4952-B0BD-FE6B863E17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4251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A8C272-C741-4897-A479-CA3E46010A18}" type="datetimeFigureOut">
              <a:rPr lang="en-US" smtClean="0"/>
              <a:pPr/>
              <a:t>12/21/25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095D9C-87B6-4952-B0BD-FE6B863E17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345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google.rs/url?sa=i&amp;rct=j&amp;q=&amp;esrc=s&amp;source=images&amp;cd=&amp;cad=rja&amp;uact=8&amp;ved=0ahUKEwiT1NPeys7YAhXHzxQKHbexA28QjRwIBw&amp;url=http://pediaa.com/difference-between-nucleus-and-nucleoid/&amp;psig=AOvVaw0allJDnNSs2UJ5TGbTRfWy&amp;ust=1515714112134216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rs/url?sa=i&amp;rct=j&amp;q=&amp;esrc=s&amp;source=images&amp;cd=&amp;cad=rja&amp;uact=8&amp;ved=0ahUKEwjW6cbZyc7YAhUEvBQKHYBSA6oQjRwIBw&amp;url=https://pixabay.com/en/photos/nucleus/&amp;psig=AOvVaw0allJDnNSs2UJ5TGbTRfWy&amp;ust=1515714112134216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hyperlink" Target="https://www.google.rs/url?sa=i&amp;rct=j&amp;q=&amp;esrc=s&amp;source=images&amp;cd=&amp;cad=rja&amp;uact=8&amp;ved=0ahUKEwjQ1Z2Sys7YAhUJxxQKHbCIBcEQjRwIBw&amp;url=https://twitter.com/nucleus4change&amp;psig=AOvVaw0allJDnNSs2UJ5TGbTRfWy&amp;ust=1515714112134216" TargetMode="Externa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://chemistry.gravitywaves.com/CHEMXL153/GenomeOrganization.htm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1981200"/>
            <a:ext cx="7772400" cy="1470025"/>
          </a:xfrm>
        </p:spPr>
        <p:txBody>
          <a:bodyPr/>
          <a:lstStyle/>
          <a:p>
            <a:r>
              <a:rPr lang="sr-Latn-RS" b="1" dirty="0" err="1">
                <a:solidFill>
                  <a:srgbClr val="0070C0"/>
                </a:solidFill>
                <a:latin typeface="Constantia" panose="02030602050306030303" pitchFamily="18" charset="0"/>
              </a:rPr>
              <a:t>N</a:t>
            </a:r>
            <a:r>
              <a:rPr lang="en-US" b="1" dirty="0" err="1">
                <a:solidFill>
                  <a:srgbClr val="0070C0"/>
                </a:solidFill>
                <a:latin typeface="Constantia" panose="02030602050306030303" pitchFamily="18" charset="0"/>
              </a:rPr>
              <a:t>ucleus</a:t>
            </a:r>
            <a:endParaRPr lang="en-US" b="1" dirty="0">
              <a:solidFill>
                <a:srgbClr val="0070C0"/>
              </a:solidFill>
              <a:latin typeface="Constantia" panose="02030602050306030303" pitchFamily="18" charset="0"/>
            </a:endParaRPr>
          </a:p>
        </p:txBody>
      </p:sp>
      <p:pic>
        <p:nvPicPr>
          <p:cNvPr id="2054" name="Picture 6" descr="Image result for nucleus images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2535" y="3776730"/>
            <a:ext cx="6477000" cy="2331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685800"/>
            <a:ext cx="2798064" cy="1554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76441"/>
            <a:ext cx="3039624" cy="2011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22861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4" descr="chromatin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>
            <a:lum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057400" y="1181100"/>
            <a:ext cx="5715000" cy="5257800"/>
          </a:xfrm>
          <a:noFill/>
        </p:spPr>
      </p:pic>
      <p:sp>
        <p:nvSpPr>
          <p:cNvPr id="10" name="Rectangle 9"/>
          <p:cNvSpPr/>
          <p:nvPr/>
        </p:nvSpPr>
        <p:spPr>
          <a:xfrm>
            <a:off x="1371600" y="304800"/>
            <a:ext cx="6629400" cy="533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dirty="0">
                <a:solidFill>
                  <a:prstClr val="black"/>
                </a:solidFill>
                <a:latin typeface="Constantia" panose="02030602050306030303" pitchFamily="18" charset="0"/>
              </a:rPr>
              <a:t>Packaging of DNA molecules to metaphase chromosomes</a:t>
            </a:r>
            <a:endParaRPr lang="en-US" dirty="0">
              <a:solidFill>
                <a:prstClr val="black"/>
              </a:solidFill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7411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mikrografija nukleozo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2514600"/>
            <a:ext cx="5649913" cy="1771650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5" name="Text Box 3"/>
          <p:cNvSpPr txBox="1">
            <a:spLocks noChangeArrowheads="1"/>
          </p:cNvSpPr>
          <p:nvPr/>
        </p:nvSpPr>
        <p:spPr bwMode="auto">
          <a:xfrm>
            <a:off x="3124200" y="1981200"/>
            <a:ext cx="2971800" cy="366713"/>
          </a:xfrm>
          <a:prstGeom prst="rect">
            <a:avLst/>
          </a:prstGeom>
          <a:solidFill>
            <a:srgbClr val="FFBB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BD0D9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 sz="1800" dirty="0">
                <a:solidFill>
                  <a:srgbClr val="003399"/>
                </a:solidFill>
              </a:rPr>
              <a:t>Chromatin fiber</a:t>
            </a:r>
          </a:p>
        </p:txBody>
      </p:sp>
      <p:sp>
        <p:nvSpPr>
          <p:cNvPr id="33796" name="Text Box 4"/>
          <p:cNvSpPr txBox="1">
            <a:spLocks noChangeArrowheads="1"/>
          </p:cNvSpPr>
          <p:nvPr/>
        </p:nvSpPr>
        <p:spPr bwMode="auto">
          <a:xfrm>
            <a:off x="3124200" y="4572000"/>
            <a:ext cx="2590800" cy="366713"/>
          </a:xfrm>
          <a:prstGeom prst="rect">
            <a:avLst/>
          </a:prstGeom>
          <a:solidFill>
            <a:srgbClr val="FF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BD0D9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GB" altLang="en-US" sz="1800" dirty="0">
                <a:solidFill>
                  <a:srgbClr val="003399"/>
                </a:solidFill>
              </a:rPr>
              <a:t>Nucleosome thread</a:t>
            </a:r>
            <a:endParaRPr lang="en-US" altLang="en-US" sz="1800" dirty="0">
              <a:solidFill>
                <a:srgbClr val="003399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590800" y="943708"/>
            <a:ext cx="4038600" cy="609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sr-Cyrl-RS" dirty="0">
                <a:solidFill>
                  <a:prstClr val="black"/>
                </a:solidFill>
                <a:latin typeface="Constantia" panose="02030602050306030303" pitchFamily="18" charset="0"/>
              </a:rPr>
              <a:t>Микрографије</a:t>
            </a:r>
            <a:r>
              <a:rPr lang="sr-Cyrl-RS" dirty="0">
                <a:solidFill>
                  <a:prstClr val="white"/>
                </a:solidFill>
                <a:latin typeface="Constantia" panose="02030602050306030303" pitchFamily="18" charset="0"/>
              </a:rPr>
              <a:t> </a:t>
            </a:r>
            <a:endParaRPr lang="en-US" dirty="0">
              <a:solidFill>
                <a:prstClr val="white"/>
              </a:solidFill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50503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romozom elek mikro-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7650" y="1219200"/>
            <a:ext cx="5711825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939021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ROMOZOMI 4 I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589"/>
          <a:stretch>
            <a:fillRect/>
          </a:stretch>
        </p:blipFill>
        <p:spPr bwMode="auto">
          <a:xfrm>
            <a:off x="1752600" y="2209800"/>
            <a:ext cx="571500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661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23900" y="533400"/>
            <a:ext cx="7772400" cy="1470025"/>
          </a:xfrm>
        </p:spPr>
        <p:txBody>
          <a:bodyPr anchor="ctr">
            <a:normAutofit/>
          </a:bodyPr>
          <a:lstStyle/>
          <a:p>
            <a:pPr algn="ctr" eaLnBrk="1" hangingPunct="1">
              <a:defRPr/>
            </a:pPr>
            <a:r>
              <a:rPr lang="en-GB" sz="3600" b="1" dirty="0">
                <a:latin typeface="Constantia" panose="02030602050306030303" pitchFamily="18" charset="0"/>
              </a:rPr>
              <a:t>Human metaphase chromosomes</a:t>
            </a:r>
            <a:endParaRPr lang="en-US" sz="3600" dirty="0">
              <a:effectLst>
                <a:outerShdw blurRad="38100" dist="38100" dir="2700000" algn="tl">
                  <a:srgbClr val="C0C0C0"/>
                </a:outerShdw>
              </a:effectLst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89821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274638"/>
            <a:ext cx="5791200" cy="1143000"/>
          </a:xfrm>
        </p:spPr>
        <p:txBody>
          <a:bodyPr/>
          <a:lstStyle/>
          <a:p>
            <a:pPr algn="l"/>
            <a:r>
              <a:rPr lang="en-US" b="1" dirty="0">
                <a:solidFill>
                  <a:srgbClr val="0070C0"/>
                </a:solidFill>
                <a:latin typeface="Constantia" panose="02030602050306030303" pitchFamily="18" charset="0"/>
                <a:cs typeface="Arial" panose="020B0604020202020204" pitchFamily="34" charset="0"/>
              </a:rPr>
              <a:t>Nucleolus</a:t>
            </a:r>
            <a:endParaRPr lang="en-US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394" y="1409938"/>
            <a:ext cx="5410200" cy="5044440"/>
          </a:xfrm>
        </p:spPr>
        <p:txBody>
          <a:bodyPr>
            <a:noAutofit/>
          </a:bodyPr>
          <a:lstStyle/>
          <a:p>
            <a:endParaRPr lang="sr-Cyrl-R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200" dirty="0">
                <a:latin typeface="Constantia" panose="02030602050306030303" pitchFamily="18" charset="0"/>
                <a:cs typeface="Arial" panose="020B0604020202020204" pitchFamily="34" charset="0"/>
              </a:rPr>
              <a:t>It is located in the nucleoplasm from which it is NOT separated by a membrane</a:t>
            </a:r>
          </a:p>
          <a:p>
            <a:endParaRPr lang="en-GB" sz="1200" dirty="0">
              <a:latin typeface="Constantia" panose="02030602050306030303" pitchFamily="18" charset="0"/>
              <a:cs typeface="Arial" panose="020B0604020202020204" pitchFamily="34" charset="0"/>
            </a:endParaRPr>
          </a:p>
          <a:p>
            <a:r>
              <a:rPr lang="en-GB" sz="1200" dirty="0">
                <a:latin typeface="Constantia" panose="02030602050306030303" pitchFamily="18" charset="0"/>
                <a:cs typeface="Arial" panose="020B0604020202020204" pitchFamily="34" charset="0"/>
              </a:rPr>
              <a:t>It represents the accumulation of rRNA precursors and semi-finished ribosomal subunits</a:t>
            </a:r>
          </a:p>
          <a:p>
            <a:endParaRPr lang="en-GB" sz="1200" dirty="0">
              <a:latin typeface="Constantia" panose="02030602050306030303" pitchFamily="18" charset="0"/>
              <a:cs typeface="Arial" panose="020B0604020202020204" pitchFamily="34" charset="0"/>
            </a:endParaRPr>
          </a:p>
          <a:p>
            <a:r>
              <a:rPr lang="en-GB" sz="1200" dirty="0">
                <a:latin typeface="Constantia" panose="02030602050306030303" pitchFamily="18" charset="0"/>
                <a:cs typeface="Arial" panose="020B0604020202020204" pitchFamily="34" charset="0"/>
              </a:rPr>
              <a:t>It is clearly visible in the interphase nucleus, and during cell division it temporarily disappears</a:t>
            </a:r>
          </a:p>
          <a:p>
            <a:endParaRPr lang="en-GB" sz="1200" dirty="0">
              <a:latin typeface="Constantia" panose="02030602050306030303" pitchFamily="18" charset="0"/>
              <a:cs typeface="Arial" panose="020B0604020202020204" pitchFamily="34" charset="0"/>
            </a:endParaRPr>
          </a:p>
          <a:p>
            <a:r>
              <a:rPr lang="en-GB" sz="1200" dirty="0">
                <a:latin typeface="Constantia" panose="02030602050306030303" pitchFamily="18" charset="0"/>
                <a:cs typeface="Arial" panose="020B0604020202020204" pitchFamily="34" charset="0"/>
              </a:rPr>
              <a:t>It is organized around a special region of one or more chromosomes, </a:t>
            </a:r>
            <a:r>
              <a:rPr lang="en-GB" sz="1200" b="1" dirty="0">
                <a:latin typeface="Constantia" panose="02030602050306030303" pitchFamily="18" charset="0"/>
                <a:cs typeface="Arial" panose="020B0604020202020204" pitchFamily="34" charset="0"/>
              </a:rPr>
              <a:t>Secondary constriction- Nucleolar Organizer Region (NOR)</a:t>
            </a:r>
            <a:r>
              <a:rPr lang="en-GB" sz="1200" dirty="0">
                <a:latin typeface="Constantia" panose="02030602050306030303" pitchFamily="18" charset="0"/>
                <a:cs typeface="Arial" panose="020B0604020202020204" pitchFamily="34" charset="0"/>
              </a:rPr>
              <a:t>, the secondary constriction contains a large number of rRNA genes</a:t>
            </a:r>
          </a:p>
          <a:p>
            <a:endParaRPr lang="en-GB" sz="1200" dirty="0">
              <a:latin typeface="Constantia" panose="02030602050306030303" pitchFamily="18" charset="0"/>
              <a:cs typeface="Arial" panose="020B0604020202020204" pitchFamily="34" charset="0"/>
            </a:endParaRPr>
          </a:p>
          <a:p>
            <a:r>
              <a:rPr lang="en-GB" sz="1200" dirty="0">
                <a:latin typeface="Constantia" panose="02030602050306030303" pitchFamily="18" charset="0"/>
                <a:cs typeface="Arial" panose="020B0604020202020204" pitchFamily="34" charset="0"/>
              </a:rPr>
              <a:t>The primary rRNA transcript is immediately associated with ribosomal proteins</a:t>
            </a:r>
          </a:p>
          <a:p>
            <a:endParaRPr lang="en-GB" sz="1200" dirty="0">
              <a:latin typeface="Constantia" panose="02030602050306030303" pitchFamily="18" charset="0"/>
              <a:cs typeface="Arial" panose="020B0604020202020204" pitchFamily="34" charset="0"/>
            </a:endParaRPr>
          </a:p>
          <a:p>
            <a:r>
              <a:rPr lang="en-GB" sz="1200" dirty="0">
                <a:latin typeface="Constantia" panose="02030602050306030303" pitchFamily="18" charset="0"/>
                <a:cs typeface="Arial" panose="020B0604020202020204" pitchFamily="34" charset="0"/>
              </a:rPr>
              <a:t>Further processing of these complexes produces ribosomal subunits</a:t>
            </a:r>
          </a:p>
          <a:p>
            <a:endParaRPr lang="en-GB" sz="1200" dirty="0">
              <a:latin typeface="Constantia" panose="02030602050306030303" pitchFamily="18" charset="0"/>
              <a:cs typeface="Arial" panose="020B0604020202020204" pitchFamily="34" charset="0"/>
            </a:endParaRPr>
          </a:p>
          <a:p>
            <a:r>
              <a:rPr lang="en-GB" sz="1200" dirty="0">
                <a:latin typeface="Constantia" panose="02030602050306030303" pitchFamily="18" charset="0"/>
                <a:cs typeface="Arial" panose="020B0604020202020204" pitchFamily="34" charset="0"/>
              </a:rPr>
              <a:t>Ribosomal subunits pass through pores in the nuclear envelope into the cytoplasm</a:t>
            </a:r>
          </a:p>
          <a:p>
            <a:endParaRPr lang="en-GB" sz="1200" dirty="0">
              <a:latin typeface="Constantia" panose="02030602050306030303" pitchFamily="18" charset="0"/>
              <a:cs typeface="Arial" panose="020B0604020202020204" pitchFamily="34" charset="0"/>
            </a:endParaRPr>
          </a:p>
          <a:p>
            <a:r>
              <a:rPr lang="en-GB" sz="1200" dirty="0">
                <a:latin typeface="Constantia" panose="02030602050306030303" pitchFamily="18" charset="0"/>
                <a:cs typeface="Arial" panose="020B0604020202020204" pitchFamily="34" charset="0"/>
              </a:rPr>
              <a:t>The nucleus may contain one or more nucleoli, depending on the functional activity of the cell.</a:t>
            </a:r>
            <a:endParaRPr lang="en-US" sz="1200" dirty="0">
              <a:latin typeface="Constantia" panose="02030602050306030303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5988" t="-56373" r="171085" b="56373"/>
          <a:stretch/>
        </p:blipFill>
        <p:spPr bwMode="auto">
          <a:xfrm>
            <a:off x="1674159" y="170225"/>
            <a:ext cx="2541494" cy="1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52" r="18552"/>
          <a:stretch/>
        </p:blipFill>
        <p:spPr bwMode="auto">
          <a:xfrm>
            <a:off x="694893" y="0"/>
            <a:ext cx="1949824" cy="1737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4052" y="1447800"/>
            <a:ext cx="2438400" cy="18992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899" y="3561867"/>
            <a:ext cx="3592707" cy="256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479950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>
                <a:latin typeface="Constantia" panose="02030602050306030303" pitchFamily="18" charset="0"/>
                <a:cs typeface="Arial" panose="020B0604020202020204" pitchFamily="34" charset="0"/>
              </a:rPr>
              <a:t>Morphology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5791200" cy="5334000"/>
          </a:xfrm>
        </p:spPr>
        <p:txBody>
          <a:bodyPr>
            <a:normAutofit fontScale="62500" lnSpcReduction="20000"/>
          </a:bodyPr>
          <a:lstStyle/>
          <a:p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dirty="0">
                <a:latin typeface="Constantia" panose="02030602050306030303" pitchFamily="18" charset="0"/>
                <a:cs typeface="Arial" panose="020B0604020202020204" pitchFamily="34" charset="0"/>
              </a:rPr>
              <a:t>It is possible to distinguish 3 morphological parts in the nucleolus:</a:t>
            </a:r>
          </a:p>
          <a:p>
            <a:endParaRPr lang="en-GB" dirty="0">
              <a:latin typeface="Constantia" panose="02030602050306030303" pitchFamily="18" charset="0"/>
              <a:cs typeface="Arial" panose="020B0604020202020204" pitchFamily="34" charset="0"/>
            </a:endParaRPr>
          </a:p>
          <a:p>
            <a:r>
              <a:rPr lang="en-GB" b="1" dirty="0">
                <a:latin typeface="Constantia" panose="02030602050306030303" pitchFamily="18" charset="0"/>
                <a:cs typeface="Arial" panose="020B0604020202020204" pitchFamily="34" charset="0"/>
              </a:rPr>
              <a:t>fibrillar </a:t>
            </a:r>
            <a:r>
              <a:rPr lang="en-GB" b="1" dirty="0" err="1">
                <a:latin typeface="Constantia" panose="02030602050306030303" pitchFamily="18" charset="0"/>
                <a:cs typeface="Arial" panose="020B0604020202020204" pitchFamily="34" charset="0"/>
              </a:rPr>
              <a:t>center</a:t>
            </a:r>
            <a:r>
              <a:rPr lang="en-GB" b="1" dirty="0">
                <a:latin typeface="Constantia" panose="02030602050306030303" pitchFamily="18" charset="0"/>
                <a:cs typeface="Arial" panose="020B0604020202020204" pitchFamily="34" charset="0"/>
              </a:rPr>
              <a:t> </a:t>
            </a:r>
            <a:r>
              <a:rPr lang="en-GB" dirty="0">
                <a:latin typeface="Constantia" panose="02030602050306030303" pitchFamily="18" charset="0"/>
                <a:cs typeface="Arial" panose="020B0604020202020204" pitchFamily="34" charset="0"/>
              </a:rPr>
              <a:t>- contains DNA that is being transcribed</a:t>
            </a:r>
          </a:p>
          <a:p>
            <a:r>
              <a:rPr lang="en-GB" b="1" dirty="0">
                <a:latin typeface="Constantia" panose="02030602050306030303" pitchFamily="18" charset="0"/>
                <a:cs typeface="Arial" panose="020B0604020202020204" pitchFamily="34" charset="0"/>
              </a:rPr>
              <a:t>dense fibrillar part </a:t>
            </a:r>
            <a:r>
              <a:rPr lang="en-GB" dirty="0">
                <a:latin typeface="Constantia" panose="02030602050306030303" pitchFamily="18" charset="0"/>
                <a:cs typeface="Arial" panose="020B0604020202020204" pitchFamily="34" charset="0"/>
              </a:rPr>
              <a:t>(pars fibrosa) - contains numerous rRNAs that are transcribed from certain DNA strands</a:t>
            </a:r>
          </a:p>
          <a:p>
            <a:r>
              <a:rPr lang="en-GB" b="1" dirty="0">
                <a:latin typeface="Constantia" panose="02030602050306030303" pitchFamily="18" charset="0"/>
                <a:cs typeface="Arial" panose="020B0604020202020204" pitchFamily="34" charset="0"/>
              </a:rPr>
              <a:t>granular part </a:t>
            </a:r>
            <a:r>
              <a:rPr lang="en-GB" dirty="0">
                <a:latin typeface="Constantia" panose="02030602050306030303" pitchFamily="18" charset="0"/>
                <a:cs typeface="Arial" panose="020B0604020202020204" pitchFamily="34" charset="0"/>
              </a:rPr>
              <a:t>(pars granulosa) - ribosome subunits are formed in it</a:t>
            </a:r>
          </a:p>
          <a:p>
            <a:endParaRPr lang="en-GB" dirty="0">
              <a:latin typeface="Constantia" panose="02030602050306030303" pitchFamily="18" charset="0"/>
              <a:cs typeface="Arial" panose="020B0604020202020204" pitchFamily="34" charset="0"/>
            </a:endParaRPr>
          </a:p>
          <a:p>
            <a:r>
              <a:rPr lang="en-GB" dirty="0">
                <a:latin typeface="Constantia" panose="02030602050306030303" pitchFamily="18" charset="0"/>
                <a:cs typeface="Arial" panose="020B0604020202020204" pitchFamily="34" charset="0"/>
              </a:rPr>
              <a:t>The size of the nucleolus depends on the metabolic activity of the cell, the more active the cell is in protein synthesis, the larger the nucleoli will be.</a:t>
            </a:r>
          </a:p>
          <a:p>
            <a:r>
              <a:rPr lang="en-GB" dirty="0">
                <a:latin typeface="Constantia" panose="02030602050306030303" pitchFamily="18" charset="0"/>
                <a:cs typeface="Arial" panose="020B0604020202020204" pitchFamily="34" charset="0"/>
              </a:rPr>
              <a:t>The difference in size is due to the difference in the size of the granular part.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1371600"/>
            <a:ext cx="2971800" cy="3131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0861" y="4531700"/>
            <a:ext cx="3329677" cy="2011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236799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>
                <a:solidFill>
                  <a:srgbClr val="0070C0"/>
                </a:solidFill>
                <a:latin typeface="Constantia" panose="02030602050306030303" pitchFamily="18" charset="0"/>
                <a:cs typeface="Arial" panose="020B0604020202020204" pitchFamily="34" charset="0"/>
              </a:rPr>
              <a:t>Chemical composition of the nucleolus</a:t>
            </a:r>
            <a:endParaRPr lang="en-US" dirty="0">
              <a:solidFill>
                <a:srgbClr val="0070C0"/>
              </a:solidFill>
              <a:latin typeface="Constantia" panose="02030602050306030303" pitchFamily="18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3535363"/>
          </a:xfrm>
        </p:spPr>
        <p:txBody>
          <a:bodyPr/>
          <a:lstStyle/>
          <a:p>
            <a:r>
              <a:rPr lang="en-GB" dirty="0">
                <a:solidFill>
                  <a:srgbClr val="FF0000"/>
                </a:solidFill>
                <a:latin typeface="Constantia" panose="02030602050306030303" pitchFamily="18" charset="0"/>
                <a:cs typeface="Arial" panose="020B0604020202020204" pitchFamily="34" charset="0"/>
              </a:rPr>
              <a:t>DNA:</a:t>
            </a:r>
            <a:r>
              <a:rPr lang="en-GB" dirty="0">
                <a:latin typeface="Constantia" panose="02030602050306030303" pitchFamily="18" charset="0"/>
                <a:cs typeface="Arial" panose="020B0604020202020204" pitchFamily="34" charset="0"/>
              </a:rPr>
              <a:t> 7-17% of total nucleolus mass</a:t>
            </a:r>
          </a:p>
          <a:p>
            <a:r>
              <a:rPr lang="en-GB" dirty="0">
                <a:solidFill>
                  <a:srgbClr val="FF0000"/>
                </a:solidFill>
                <a:latin typeface="Constantia" panose="02030602050306030303" pitchFamily="18" charset="0"/>
                <a:cs typeface="Arial" panose="020B0604020202020204" pitchFamily="34" charset="0"/>
              </a:rPr>
              <a:t>RNA</a:t>
            </a:r>
          </a:p>
          <a:p>
            <a:r>
              <a:rPr lang="en-GB" dirty="0">
                <a:solidFill>
                  <a:srgbClr val="FF0000"/>
                </a:solidFill>
                <a:latin typeface="Constantia" panose="02030602050306030303" pitchFamily="18" charset="0"/>
                <a:cs typeface="Arial" panose="020B0604020202020204" pitchFamily="34" charset="0"/>
              </a:rPr>
              <a:t>Proteins: </a:t>
            </a:r>
            <a:r>
              <a:rPr lang="en-GB" dirty="0">
                <a:latin typeface="Constantia" panose="02030602050306030303" pitchFamily="18" charset="0"/>
                <a:cs typeface="Arial" panose="020B0604020202020204" pitchFamily="34" charset="0"/>
              </a:rPr>
              <a:t>(histone and non-histone)-</a:t>
            </a:r>
          </a:p>
          <a:p>
            <a:pPr marL="0" indent="0">
              <a:buNone/>
            </a:pPr>
            <a:r>
              <a:rPr lang="en-GB" dirty="0">
                <a:latin typeface="Constantia" panose="02030602050306030303" pitchFamily="18" charset="0"/>
                <a:cs typeface="Arial" panose="020B0604020202020204" pitchFamily="34" charset="0"/>
              </a:rPr>
              <a:t>70-80% of dry weight</a:t>
            </a:r>
            <a:endParaRPr lang="en-US" dirty="0">
              <a:latin typeface="Constantia" panose="02030602050306030303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53671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b="1" dirty="0" err="1">
                <a:solidFill>
                  <a:srgbClr val="0070C0"/>
                </a:solidFill>
                <a:latin typeface="Constantia" panose="02030602050306030303" pitchFamily="18" charset="0"/>
              </a:rPr>
              <a:t>Nucelus</a:t>
            </a:r>
            <a:endParaRPr lang="en-US" b="1" dirty="0">
              <a:solidFill>
                <a:srgbClr val="0070C0"/>
              </a:solidFill>
              <a:latin typeface="Constantia" panose="0203060205030603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133600"/>
            <a:ext cx="4953000" cy="4724400"/>
          </a:xfrm>
        </p:spPr>
        <p:txBody>
          <a:bodyPr>
            <a:normAutofit/>
          </a:bodyPr>
          <a:lstStyle/>
          <a:p>
            <a:r>
              <a:rPr lang="en-GB" sz="2600" dirty="0">
                <a:latin typeface="Constantia" panose="02030602050306030303" pitchFamily="18" charset="0"/>
                <a:cs typeface="Arial" panose="020B0604020202020204" pitchFamily="34" charset="0"/>
              </a:rPr>
              <a:t>A large organelle of a eukaryotic cell</a:t>
            </a:r>
          </a:p>
          <a:p>
            <a:r>
              <a:rPr lang="en-GB" sz="2600" dirty="0">
                <a:latin typeface="Constantia" panose="02030602050306030303" pitchFamily="18" charset="0"/>
                <a:cs typeface="Arial" panose="020B0604020202020204" pitchFamily="34" charset="0"/>
              </a:rPr>
              <a:t>Importance of this organelle: it contains the genetic material of the cell</a:t>
            </a:r>
          </a:p>
          <a:p>
            <a:r>
              <a:rPr lang="en-GB" sz="2600" dirty="0">
                <a:latin typeface="Constantia" panose="02030602050306030303" pitchFamily="18" charset="0"/>
                <a:cs typeface="Arial" panose="020B0604020202020204" pitchFamily="34" charset="0"/>
              </a:rPr>
              <a:t>It controls all processes in the cell</a:t>
            </a:r>
          </a:p>
          <a:p>
            <a:r>
              <a:rPr lang="en-GB" sz="2600" dirty="0">
                <a:latin typeface="Constantia" panose="02030602050306030303" pitchFamily="18" charset="0"/>
                <a:cs typeface="Arial" panose="020B0604020202020204" pitchFamily="34" charset="0"/>
              </a:rPr>
              <a:t>It is where DNA molecules are replicated and all types of RNA molecules are transcribed</a:t>
            </a: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457200"/>
            <a:ext cx="3352800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 descr="Image result for nucleus images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617" y="152400"/>
            <a:ext cx="2410196" cy="2103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Image result for nucleus images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3565301"/>
            <a:ext cx="2839918" cy="2377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33719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b="1" dirty="0">
                <a:solidFill>
                  <a:srgbClr val="0070C0"/>
                </a:solidFill>
                <a:latin typeface="Constantia" panose="02030602050306030303" pitchFamily="18" charset="0"/>
                <a:cs typeface="Arial" panose="020B0604020202020204" pitchFamily="34" charset="0"/>
              </a:rPr>
              <a:t>Nucleoplasm</a:t>
            </a:r>
            <a:endParaRPr lang="en-US" b="1" dirty="0">
              <a:solidFill>
                <a:srgbClr val="0070C0"/>
              </a:solidFill>
              <a:latin typeface="Constantia" panose="02030602050306030303" pitchFamily="18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676400"/>
            <a:ext cx="6400800" cy="4144963"/>
          </a:xfrm>
        </p:spPr>
        <p:txBody>
          <a:bodyPr/>
          <a:lstStyle/>
          <a:p>
            <a:endParaRPr lang="sr-Cyrl-RS" dirty="0"/>
          </a:p>
          <a:p>
            <a:r>
              <a:rPr lang="en-GB" dirty="0">
                <a:latin typeface="Constantia" panose="02030602050306030303" pitchFamily="18" charset="0"/>
              </a:rPr>
              <a:t>Fills the interior of the nucleus</a:t>
            </a:r>
          </a:p>
          <a:p>
            <a:r>
              <a:rPr lang="en-GB" dirty="0">
                <a:latin typeface="Constantia" panose="02030602050306030303" pitchFamily="18" charset="0"/>
              </a:rPr>
              <a:t>It is denser than the cytoplasm due to less water</a:t>
            </a:r>
          </a:p>
          <a:p>
            <a:r>
              <a:rPr lang="en-GB" dirty="0">
                <a:latin typeface="Constantia" panose="02030602050306030303" pitchFamily="18" charset="0"/>
              </a:rPr>
              <a:t>The nucleoplasm contains chromosomal DNA, which is packaged into chromatin strands</a:t>
            </a:r>
            <a:endParaRPr lang="en-US" dirty="0">
              <a:latin typeface="Constantia" panose="02030602050306030303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1950" y="228600"/>
            <a:ext cx="28956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7131" y="3016876"/>
            <a:ext cx="2545238" cy="246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997194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b="1" dirty="0" err="1">
                <a:solidFill>
                  <a:srgbClr val="0070C0"/>
                </a:solidFill>
                <a:latin typeface="Constantia" panose="02030602050306030303" pitchFamily="18" charset="0"/>
              </a:rPr>
              <a:t>Structure</a:t>
            </a:r>
            <a:endParaRPr lang="en-US" b="1" dirty="0">
              <a:solidFill>
                <a:srgbClr val="0070C0"/>
              </a:solidFill>
              <a:latin typeface="Constantia" panose="0203060205030603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0292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>
                <a:latin typeface="Constantia" panose="02030602050306030303" pitchFamily="18" charset="0"/>
                <a:cs typeface="Arial" panose="020B0604020202020204" pitchFamily="34" charset="0"/>
              </a:rPr>
              <a:t>The nucleus consists of:</a:t>
            </a:r>
          </a:p>
          <a:p>
            <a:pPr marL="0" indent="0">
              <a:buNone/>
            </a:pPr>
            <a:endParaRPr lang="en-GB" dirty="0">
              <a:latin typeface="Constantia" panose="02030602050306030303" pitchFamily="18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dirty="0">
                <a:latin typeface="Constantia" panose="02030602050306030303" pitchFamily="18" charset="0"/>
                <a:cs typeface="Arial" panose="020B0604020202020204" pitchFamily="34" charset="0"/>
              </a:rPr>
              <a:t>1. nuclear membrane (nuclear envelope)</a:t>
            </a:r>
          </a:p>
          <a:p>
            <a:pPr marL="0" indent="0">
              <a:buNone/>
            </a:pPr>
            <a:r>
              <a:rPr lang="en-GB" dirty="0">
                <a:latin typeface="Constantia" panose="02030602050306030303" pitchFamily="18" charset="0"/>
                <a:cs typeface="Arial" panose="020B0604020202020204" pitchFamily="34" charset="0"/>
              </a:rPr>
              <a:t>2. nucleoplasm</a:t>
            </a:r>
          </a:p>
          <a:p>
            <a:pPr marL="0" indent="0">
              <a:buNone/>
            </a:pPr>
            <a:r>
              <a:rPr lang="en-GB" dirty="0">
                <a:latin typeface="Constantia" panose="02030602050306030303" pitchFamily="18" charset="0"/>
                <a:cs typeface="Arial" panose="020B0604020202020204" pitchFamily="34" charset="0"/>
              </a:rPr>
              <a:t>3. chromatin</a:t>
            </a:r>
          </a:p>
          <a:p>
            <a:pPr marL="0" indent="0">
              <a:buNone/>
            </a:pPr>
            <a:r>
              <a:rPr lang="en-GB" dirty="0">
                <a:latin typeface="Constantia" panose="02030602050306030303" pitchFamily="18" charset="0"/>
                <a:cs typeface="Arial" panose="020B0604020202020204" pitchFamily="34" charset="0"/>
              </a:rPr>
              <a:t>4. </a:t>
            </a:r>
            <a:r>
              <a:rPr lang="en-GB" dirty="0">
                <a:solidFill>
                  <a:srgbClr val="001D35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n</a:t>
            </a:r>
            <a:r>
              <a:rPr lang="en-GB" i="0" u="none" strike="noStrike" dirty="0">
                <a:solidFill>
                  <a:srgbClr val="001D35"/>
                </a:solidFill>
                <a:effectLst/>
                <a:latin typeface="Constantia" panose="02030602050306030303" pitchFamily="18" charset="0"/>
                <a:cs typeface="Times New Roman" panose="02020603050405020304" pitchFamily="18" charset="0"/>
              </a:rPr>
              <a:t>ucleolus</a:t>
            </a:r>
            <a:endParaRPr lang="en-US" dirty="0">
              <a:latin typeface="Constantia" panose="02030602050306030303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905000"/>
            <a:ext cx="3286125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383908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371600" y="228600"/>
            <a:ext cx="8229600" cy="1143000"/>
          </a:xfrm>
        </p:spPr>
        <p:txBody>
          <a:bodyPr>
            <a:normAutofit/>
          </a:bodyPr>
          <a:lstStyle/>
          <a:p>
            <a:r>
              <a:rPr lang="sr-Latn-RS" dirty="0" err="1">
                <a:latin typeface="Constantia" panose="02030602050306030303" pitchFamily="18" charset="0"/>
              </a:rPr>
              <a:t>Nuclear</a:t>
            </a:r>
            <a:r>
              <a:rPr lang="sr-Latn-RS" dirty="0">
                <a:latin typeface="Constantia" panose="02030602050306030303" pitchFamily="18" charset="0"/>
              </a:rPr>
              <a:t> membrane</a:t>
            </a:r>
            <a:endParaRPr lang="en-US" dirty="0">
              <a:latin typeface="Constantia" panose="0203060205030603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752600"/>
            <a:ext cx="4876800" cy="4876800"/>
          </a:xfrm>
        </p:spPr>
        <p:txBody>
          <a:bodyPr>
            <a:normAutofit fontScale="70000" lnSpcReduction="20000"/>
          </a:bodyPr>
          <a:lstStyle/>
          <a:p>
            <a:r>
              <a:rPr lang="en-GB" dirty="0">
                <a:latin typeface="Constantia" panose="02030602050306030303" pitchFamily="18" charset="0"/>
                <a:cs typeface="Arial" panose="020B0604020202020204" pitchFamily="34" charset="0"/>
              </a:rPr>
              <a:t>It consists of two membranes with a </a:t>
            </a:r>
            <a:r>
              <a:rPr lang="en-GB" b="1" dirty="0">
                <a:latin typeface="Constantia" panose="02030602050306030303" pitchFamily="18" charset="0"/>
                <a:cs typeface="Arial" panose="020B0604020202020204" pitchFamily="34" charset="0"/>
              </a:rPr>
              <a:t>perinuclear space </a:t>
            </a:r>
            <a:r>
              <a:rPr lang="en-GB" dirty="0">
                <a:latin typeface="Constantia" panose="02030602050306030303" pitchFamily="18" charset="0"/>
                <a:cs typeface="Arial" panose="020B0604020202020204" pitchFamily="34" charset="0"/>
              </a:rPr>
              <a:t>(perinuclear cistern) between them.</a:t>
            </a:r>
          </a:p>
          <a:p>
            <a:r>
              <a:rPr lang="en-GB" dirty="0">
                <a:latin typeface="Constantia" panose="02030602050306030303" pitchFamily="18" charset="0"/>
                <a:cs typeface="Arial" panose="020B0604020202020204" pitchFamily="34" charset="0"/>
              </a:rPr>
              <a:t>The </a:t>
            </a:r>
            <a:r>
              <a:rPr lang="en-GB" b="1" dirty="0">
                <a:latin typeface="Constantia" panose="02030602050306030303" pitchFamily="18" charset="0"/>
                <a:cs typeface="Arial" panose="020B0604020202020204" pitchFamily="34" charset="0"/>
              </a:rPr>
              <a:t>outer </a:t>
            </a:r>
            <a:r>
              <a:rPr lang="en-GB" dirty="0">
                <a:latin typeface="Constantia" panose="02030602050306030303" pitchFamily="18" charset="0"/>
                <a:cs typeface="Arial" panose="020B0604020202020204" pitchFamily="34" charset="0"/>
              </a:rPr>
              <a:t>membrane is continuous with the rough endoplasmic reticulum and has numerous ribosomes on its surface.</a:t>
            </a:r>
          </a:p>
          <a:p>
            <a:r>
              <a:rPr lang="en-GB" dirty="0">
                <a:latin typeface="Constantia" panose="02030602050306030303" pitchFamily="18" charset="0"/>
                <a:cs typeface="Arial" panose="020B0604020202020204" pitchFamily="34" charset="0"/>
              </a:rPr>
              <a:t>The </a:t>
            </a:r>
            <a:r>
              <a:rPr lang="en-GB" b="1" dirty="0">
                <a:latin typeface="Constantia" panose="02030602050306030303" pitchFamily="18" charset="0"/>
                <a:cs typeface="Arial" panose="020B0604020202020204" pitchFamily="34" charset="0"/>
              </a:rPr>
              <a:t>inner</a:t>
            </a:r>
            <a:r>
              <a:rPr lang="en-GB" dirty="0">
                <a:latin typeface="Constantia" panose="02030602050306030303" pitchFamily="18" charset="0"/>
                <a:cs typeface="Arial" panose="020B0604020202020204" pitchFamily="34" charset="0"/>
              </a:rPr>
              <a:t> membrane is in contact with the nucleoplasm.</a:t>
            </a:r>
          </a:p>
          <a:p>
            <a:endParaRPr lang="en-GB" dirty="0">
              <a:latin typeface="Constantia" panose="02030602050306030303" pitchFamily="18" charset="0"/>
              <a:cs typeface="Arial" panose="020B0604020202020204" pitchFamily="34" charset="0"/>
            </a:endParaRPr>
          </a:p>
          <a:p>
            <a:r>
              <a:rPr lang="en-GB" dirty="0">
                <a:latin typeface="Constantia" panose="02030602050306030303" pitchFamily="18" charset="0"/>
                <a:cs typeface="Arial" panose="020B0604020202020204" pitchFamily="34" charset="0"/>
              </a:rPr>
              <a:t>The nuclear membrane contains </a:t>
            </a:r>
            <a:r>
              <a:rPr lang="en-GB" b="1" dirty="0">
                <a:latin typeface="Constantia" panose="02030602050306030303" pitchFamily="18" charset="0"/>
                <a:cs typeface="Arial" panose="020B0604020202020204" pitchFamily="34" charset="0"/>
              </a:rPr>
              <a:t>numerous pores </a:t>
            </a:r>
            <a:r>
              <a:rPr lang="en-GB" dirty="0">
                <a:latin typeface="Constantia" panose="02030602050306030303" pitchFamily="18" charset="0"/>
                <a:cs typeface="Arial" panose="020B0604020202020204" pitchFamily="34" charset="0"/>
              </a:rPr>
              <a:t>through which substances are exchanged between the nucleoplasm and the cytoplasm.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9712" y="3478397"/>
            <a:ext cx="3824288" cy="3379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14"/>
          <a:stretch/>
        </p:blipFill>
        <p:spPr bwMode="auto">
          <a:xfrm>
            <a:off x="5319712" y="0"/>
            <a:ext cx="3733800" cy="3509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953466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52400"/>
            <a:ext cx="8229600" cy="1143000"/>
          </a:xfrm>
        </p:spPr>
        <p:txBody>
          <a:bodyPr/>
          <a:lstStyle/>
          <a:p>
            <a:r>
              <a:rPr lang="en-US" b="1" dirty="0">
                <a:solidFill>
                  <a:srgbClr val="0070C0"/>
                </a:solidFill>
                <a:latin typeface="Constantia" panose="02030602050306030303" pitchFamily="18" charset="0"/>
              </a:rPr>
              <a:t>Nuclear membrane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95400"/>
            <a:ext cx="5410200" cy="5257800"/>
          </a:xfrm>
        </p:spPr>
        <p:txBody>
          <a:bodyPr>
            <a:normAutofit fontScale="55000" lnSpcReduction="20000"/>
          </a:bodyPr>
          <a:lstStyle/>
          <a:p>
            <a:r>
              <a:rPr lang="en-GB" dirty="0">
                <a:latin typeface="Constantia" panose="02030602050306030303" pitchFamily="18" charset="0"/>
              </a:rPr>
              <a:t>The number of pores depends on the functional activity of the cell, </a:t>
            </a:r>
            <a:r>
              <a:rPr lang="en-GB" b="1" dirty="0">
                <a:latin typeface="Constantia" panose="02030602050306030303" pitchFamily="18" charset="0"/>
              </a:rPr>
              <a:t>the more active the cell, the greater the number of pores</a:t>
            </a:r>
          </a:p>
          <a:p>
            <a:r>
              <a:rPr lang="en-GB" dirty="0">
                <a:latin typeface="Constantia" panose="02030602050306030303" pitchFamily="18" charset="0"/>
              </a:rPr>
              <a:t>Through the pores, all types of </a:t>
            </a:r>
            <a:r>
              <a:rPr lang="en-GB" b="1" dirty="0">
                <a:latin typeface="Constantia" panose="02030602050306030303" pitchFamily="18" charset="0"/>
              </a:rPr>
              <a:t>RNA</a:t>
            </a:r>
            <a:r>
              <a:rPr lang="en-GB" dirty="0">
                <a:latin typeface="Constantia" panose="02030602050306030303" pitchFamily="18" charset="0"/>
              </a:rPr>
              <a:t> molecules and ribosomes (which are synthesized in the nucleus) exit the nucleus into the cytoplasm of the cell.</a:t>
            </a:r>
          </a:p>
          <a:p>
            <a:r>
              <a:rPr lang="en-GB" dirty="0">
                <a:latin typeface="Constantia" panose="02030602050306030303" pitchFamily="18" charset="0"/>
              </a:rPr>
              <a:t>Also, </a:t>
            </a:r>
            <a:r>
              <a:rPr lang="en-GB" b="1" dirty="0">
                <a:latin typeface="Constantia" panose="02030602050306030303" pitchFamily="18" charset="0"/>
              </a:rPr>
              <a:t>proteins</a:t>
            </a:r>
            <a:r>
              <a:rPr lang="en-GB" dirty="0">
                <a:latin typeface="Constantia" panose="02030602050306030303" pitchFamily="18" charset="0"/>
              </a:rPr>
              <a:t> synthesized in the cytoplasm pass from the cytoplasm to the nucleus through the pores.</a:t>
            </a:r>
          </a:p>
          <a:p>
            <a:r>
              <a:rPr lang="en-GB" dirty="0">
                <a:latin typeface="Constantia" panose="02030602050306030303" pitchFamily="18" charset="0"/>
              </a:rPr>
              <a:t>The outer and inner membranes are in direct contact in the pore region</a:t>
            </a:r>
          </a:p>
          <a:p>
            <a:r>
              <a:rPr lang="en-GB" b="1" dirty="0">
                <a:latin typeface="Constantia" panose="02030602050306030303" pitchFamily="18" charset="0"/>
              </a:rPr>
              <a:t>Each pore is surrounded on both sides by 8 large granules - the nuclear pore complex</a:t>
            </a:r>
          </a:p>
          <a:p>
            <a:r>
              <a:rPr lang="en-GB" dirty="0">
                <a:latin typeface="Constantia" panose="02030602050306030303" pitchFamily="18" charset="0"/>
              </a:rPr>
              <a:t>This structure selectively transports large particles - it </a:t>
            </a:r>
            <a:r>
              <a:rPr lang="en-GB" b="1" dirty="0">
                <a:latin typeface="Constantia" panose="02030602050306030303" pitchFamily="18" charset="0"/>
              </a:rPr>
              <a:t>takes out new ribosomal subunits and RNA </a:t>
            </a:r>
            <a:r>
              <a:rPr lang="en-GB" dirty="0">
                <a:latin typeface="Constantia" panose="02030602050306030303" pitchFamily="18" charset="0"/>
              </a:rPr>
              <a:t>by active transport, and </a:t>
            </a:r>
            <a:r>
              <a:rPr lang="en-GB" b="1" dirty="0">
                <a:latin typeface="Constantia" panose="02030602050306030303" pitchFamily="18" charset="0"/>
              </a:rPr>
              <a:t>takes in large molecules such as DNA and RNA polymerase</a:t>
            </a:r>
          </a:p>
          <a:p>
            <a:r>
              <a:rPr lang="en-GB" dirty="0">
                <a:latin typeface="Constantia" panose="02030602050306030303" pitchFamily="18" charset="0"/>
              </a:rPr>
              <a:t>There are also pores closed by a central granule, which is assumed to be a new ribosome or another molecule that is in the passage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1433147"/>
            <a:ext cx="3581400" cy="4591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961471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b="1" dirty="0">
                <a:solidFill>
                  <a:srgbClr val="0070C0"/>
                </a:solidFill>
                <a:latin typeface="Constantia" panose="02030602050306030303" pitchFamily="18" charset="0"/>
              </a:rPr>
              <a:t>Chromatin</a:t>
            </a:r>
            <a:r>
              <a:rPr lang="sr-Latn-RS" b="1" dirty="0">
                <a:solidFill>
                  <a:srgbClr val="0070C0"/>
                </a:solidFill>
                <a:latin typeface="Constantia" panose="02030602050306030303" pitchFamily="18" charset="0"/>
              </a:rPr>
              <a:t>=</a:t>
            </a:r>
            <a:r>
              <a:rPr lang="en-US" b="1" dirty="0">
                <a:solidFill>
                  <a:srgbClr val="0070C0"/>
                </a:solidFill>
                <a:latin typeface="Constantia" panose="02030602050306030303" pitchFamily="18" charset="0"/>
              </a:rPr>
              <a:t>DNA</a:t>
            </a:r>
            <a:r>
              <a:rPr lang="sr-Latn-RS" b="1" dirty="0">
                <a:solidFill>
                  <a:srgbClr val="0070C0"/>
                </a:solidFill>
                <a:latin typeface="Constantia" panose="02030602050306030303" pitchFamily="18" charset="0"/>
              </a:rPr>
              <a:t>+</a:t>
            </a:r>
            <a:r>
              <a:rPr lang="en-US" b="1" dirty="0">
                <a:solidFill>
                  <a:srgbClr val="0070C0"/>
                </a:solidFill>
                <a:latin typeface="Constantia" panose="02030602050306030303" pitchFamily="18" charset="0"/>
              </a:rPr>
              <a:t>RNA</a:t>
            </a:r>
            <a:r>
              <a:rPr lang="sr-Latn-RS" b="1" dirty="0">
                <a:solidFill>
                  <a:srgbClr val="0070C0"/>
                </a:solidFill>
                <a:latin typeface="Constantia" panose="02030602050306030303" pitchFamily="18" charset="0"/>
              </a:rPr>
              <a:t>+</a:t>
            </a:r>
            <a:r>
              <a:rPr lang="en-US" b="1" dirty="0">
                <a:solidFill>
                  <a:srgbClr val="0070C0"/>
                </a:solidFill>
                <a:latin typeface="Constantia" panose="02030602050306030303" pitchFamily="18" charset="0"/>
              </a:rPr>
              <a:t>proteins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5334000" cy="4876800"/>
          </a:xfrm>
        </p:spPr>
        <p:txBody>
          <a:bodyPr>
            <a:normAutofit fontScale="85000" lnSpcReduction="20000"/>
          </a:bodyPr>
          <a:lstStyle/>
          <a:p>
            <a:r>
              <a:rPr lang="en-GB" dirty="0">
                <a:latin typeface="Constantia" panose="02030602050306030303" pitchFamily="18" charset="0"/>
              </a:rPr>
              <a:t>It is observed in the interphase nucleus</a:t>
            </a:r>
          </a:p>
          <a:p>
            <a:r>
              <a:rPr lang="en-GB" dirty="0">
                <a:latin typeface="Constantia" panose="02030602050306030303" pitchFamily="18" charset="0"/>
              </a:rPr>
              <a:t>It is in the form of densely intertwined threads that form a chromatin network</a:t>
            </a:r>
          </a:p>
          <a:p>
            <a:r>
              <a:rPr lang="en-GB" dirty="0">
                <a:latin typeface="Constantia" panose="02030602050306030303" pitchFamily="18" charset="0"/>
              </a:rPr>
              <a:t>During cell division, the threads condense into independent bodies - chromosomes</a:t>
            </a:r>
          </a:p>
          <a:p>
            <a:r>
              <a:rPr lang="en-GB" dirty="0">
                <a:latin typeface="Constantia" panose="02030602050306030303" pitchFamily="18" charset="0"/>
              </a:rPr>
              <a:t>According to the intensity of staining, two types of chromatin are distinguished:</a:t>
            </a:r>
          </a:p>
          <a:p>
            <a:pPr marL="0" indent="0">
              <a:buNone/>
            </a:pPr>
            <a:r>
              <a:rPr lang="en-GB" dirty="0">
                <a:latin typeface="Constantia" panose="02030602050306030303" pitchFamily="18" charset="0"/>
              </a:rPr>
              <a:t>-heterochromatin and</a:t>
            </a:r>
          </a:p>
          <a:p>
            <a:pPr marL="0" indent="0">
              <a:buNone/>
            </a:pPr>
            <a:r>
              <a:rPr lang="en-GB" dirty="0">
                <a:latin typeface="Constantia" panose="02030602050306030303" pitchFamily="18" charset="0"/>
              </a:rPr>
              <a:t>-euchromatin</a:t>
            </a:r>
            <a:endParaRPr lang="en-US" dirty="0">
              <a:latin typeface="Constantia" panose="02030602050306030303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219" b="10831"/>
          <a:stretch/>
        </p:blipFill>
        <p:spPr bwMode="auto">
          <a:xfrm>
            <a:off x="6574697" y="1177427"/>
            <a:ext cx="1828800" cy="19704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7236" y="2971800"/>
            <a:ext cx="312420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7489" y="4647882"/>
            <a:ext cx="2934415" cy="2011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098831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304800"/>
            <a:ext cx="8229600" cy="1066800"/>
          </a:xfrm>
        </p:spPr>
        <p:txBody>
          <a:bodyPr anchor="ctr"/>
          <a:lstStyle/>
          <a:p>
            <a:pPr algn="l" eaLnBrk="1" hangingPunct="1"/>
            <a:r>
              <a:rPr lang="en-US" altLang="en-US" sz="3600" b="1" dirty="0">
                <a:solidFill>
                  <a:srgbClr val="0000CC"/>
                </a:solidFill>
                <a:latin typeface="Constantia" panose="02030602050306030303" pitchFamily="18" charset="0"/>
              </a:rPr>
              <a:t>Heterochromatin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" y="1295400"/>
            <a:ext cx="4876800" cy="5334000"/>
          </a:xfrm>
        </p:spPr>
        <p:txBody>
          <a:bodyPr>
            <a:normAutofit fontScale="85000" lnSpcReduction="20000"/>
          </a:bodyPr>
          <a:lstStyle/>
          <a:p>
            <a:pPr marL="457200" indent="-457200" algn="l" eaLnBrk="1" hangingPunct="1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en-GB" altLang="en-US" sz="2400" dirty="0">
                <a:solidFill>
                  <a:schemeClr val="tx1"/>
                </a:solidFill>
                <a:latin typeface="Constantia" panose="02030602050306030303" pitchFamily="18" charset="0"/>
              </a:rPr>
              <a:t>Condensed part of chromatin, stains darker with basic dyes.</a:t>
            </a:r>
          </a:p>
          <a:p>
            <a:pPr marL="457200" indent="-457200" algn="l" eaLnBrk="1" hangingPunct="1">
              <a:lnSpc>
                <a:spcPct val="80000"/>
              </a:lnSpc>
              <a:buFont typeface="Wingdings" panose="05000000000000000000" pitchFamily="2" charset="2"/>
              <a:buChar char="ü"/>
            </a:pPr>
            <a:endParaRPr lang="en-GB" altLang="en-US" sz="2400" dirty="0">
              <a:solidFill>
                <a:schemeClr val="tx1"/>
              </a:solidFill>
              <a:latin typeface="Constantia" panose="02030602050306030303" pitchFamily="18" charset="0"/>
            </a:endParaRPr>
          </a:p>
          <a:p>
            <a:pPr marL="457200" indent="-457200" algn="l" eaLnBrk="1" hangingPunct="1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en-GB" altLang="en-US" sz="2400" dirty="0">
                <a:solidFill>
                  <a:schemeClr val="tx1"/>
                </a:solidFill>
                <a:latin typeface="Constantia" panose="02030602050306030303" pitchFamily="18" charset="0"/>
              </a:rPr>
              <a:t>Richer in AT base pairs.</a:t>
            </a:r>
          </a:p>
          <a:p>
            <a:pPr marL="457200" indent="-457200" algn="l" eaLnBrk="1" hangingPunct="1">
              <a:lnSpc>
                <a:spcPct val="80000"/>
              </a:lnSpc>
              <a:buFont typeface="Wingdings" panose="05000000000000000000" pitchFamily="2" charset="2"/>
              <a:buChar char="ü"/>
            </a:pPr>
            <a:endParaRPr lang="en-GB" altLang="en-US" sz="2400" dirty="0">
              <a:solidFill>
                <a:schemeClr val="tx1"/>
              </a:solidFill>
              <a:latin typeface="Constantia" panose="02030602050306030303" pitchFamily="18" charset="0"/>
            </a:endParaRPr>
          </a:p>
          <a:p>
            <a:pPr marL="457200" indent="-457200" algn="l" eaLnBrk="1" hangingPunct="1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en-GB" altLang="en-US" sz="2400" dirty="0">
                <a:solidFill>
                  <a:schemeClr val="tx1"/>
                </a:solidFill>
                <a:latin typeface="Constantia" panose="02030602050306030303" pitchFamily="18" charset="0"/>
              </a:rPr>
              <a:t>Replicates late in S phase.</a:t>
            </a:r>
            <a:r>
              <a:rPr lang="sr-Cyrl-CS" altLang="en-US" sz="2400" dirty="0">
                <a:solidFill>
                  <a:schemeClr val="tx1"/>
                </a:solidFill>
                <a:latin typeface="Constantia" panose="02030602050306030303" pitchFamily="18" charset="0"/>
              </a:rPr>
              <a:t>.</a:t>
            </a:r>
          </a:p>
          <a:p>
            <a:pPr marL="457200" indent="-457200" algn="l" eaLnBrk="1" hangingPunct="1">
              <a:lnSpc>
                <a:spcPct val="80000"/>
              </a:lnSpc>
              <a:buFont typeface="Wingdings" pitchFamily="2" charset="2"/>
              <a:buNone/>
            </a:pPr>
            <a:endParaRPr lang="sr-Cyrl-CS" altLang="en-US" sz="2400" dirty="0">
              <a:solidFill>
                <a:schemeClr val="tx1"/>
              </a:solidFill>
              <a:latin typeface="Constantia" panose="02030602050306030303" pitchFamily="18" charset="0"/>
            </a:endParaRPr>
          </a:p>
          <a:p>
            <a:pPr marL="457200" indent="-457200" algn="l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GB" altLang="en-US" sz="2400" u="sng" dirty="0">
                <a:solidFill>
                  <a:schemeClr val="tx1"/>
                </a:solidFill>
                <a:latin typeface="Constantia" panose="02030602050306030303" pitchFamily="18" charset="0"/>
              </a:rPr>
              <a:t>Types of heterochromatin:</a:t>
            </a:r>
          </a:p>
          <a:p>
            <a:pPr marL="457200" indent="-457200" algn="l" eaLnBrk="1" hangingPunct="1">
              <a:lnSpc>
                <a:spcPct val="80000"/>
              </a:lnSpc>
              <a:buFont typeface="Wingdings" pitchFamily="2" charset="2"/>
              <a:buNone/>
            </a:pPr>
            <a:endParaRPr lang="en-GB" altLang="en-US" sz="2400" u="sng" dirty="0">
              <a:solidFill>
                <a:schemeClr val="tx1"/>
              </a:solidFill>
              <a:latin typeface="Constantia" panose="02030602050306030303" pitchFamily="18" charset="0"/>
            </a:endParaRPr>
          </a:p>
          <a:p>
            <a:pPr marL="457200" indent="-457200" algn="l" eaLnBrk="1" hangingPunct="1">
              <a:lnSpc>
                <a:spcPct val="80000"/>
              </a:lnSpc>
              <a:buFont typeface="+mj-lt"/>
              <a:buAutoNum type="arabicPeriod"/>
            </a:pPr>
            <a:r>
              <a:rPr lang="en-GB" altLang="en-US" sz="2400" u="sng" dirty="0">
                <a:solidFill>
                  <a:schemeClr val="tx1"/>
                </a:solidFill>
                <a:latin typeface="Constantia" panose="02030602050306030303" pitchFamily="18" charset="0"/>
              </a:rPr>
              <a:t>constitutive –</a:t>
            </a:r>
          </a:p>
          <a:p>
            <a:pPr marL="457200" indent="-457200" algn="l" eaLnBrk="1" hangingPunct="1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GB" altLang="en-US" sz="2400" dirty="0">
                <a:solidFill>
                  <a:schemeClr val="tx1"/>
                </a:solidFill>
                <a:latin typeface="Constantia" panose="02030602050306030303" pitchFamily="18" charset="0"/>
              </a:rPr>
              <a:t>centromeric – located in the centromere region – highly repetitive sequences</a:t>
            </a:r>
          </a:p>
          <a:p>
            <a:pPr algn="l" eaLnBrk="1" hangingPunct="1">
              <a:lnSpc>
                <a:spcPct val="80000"/>
              </a:lnSpc>
            </a:pPr>
            <a:endParaRPr lang="en-GB" altLang="en-US" sz="2400" dirty="0">
              <a:solidFill>
                <a:schemeClr val="tx1"/>
              </a:solidFill>
              <a:latin typeface="Constantia" panose="02030602050306030303" pitchFamily="18" charset="0"/>
            </a:endParaRPr>
          </a:p>
          <a:p>
            <a:pPr marL="342900" indent="-342900" algn="l" eaLnBrk="1" hangingPunct="1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GB" altLang="en-US" sz="2400" dirty="0">
                <a:solidFill>
                  <a:schemeClr val="tx1"/>
                </a:solidFill>
                <a:latin typeface="Constantia" panose="02030602050306030303" pitchFamily="18" charset="0"/>
              </a:rPr>
              <a:t>intercalary – moderately repetitive sequences</a:t>
            </a:r>
          </a:p>
          <a:p>
            <a:pPr marL="457200" indent="-457200" algn="l" eaLnBrk="1" hangingPunct="1">
              <a:lnSpc>
                <a:spcPct val="80000"/>
              </a:lnSpc>
              <a:buFont typeface="Wingdings" pitchFamily="2" charset="2"/>
              <a:buNone/>
            </a:pPr>
            <a:endParaRPr lang="en-GB" altLang="en-US" sz="2400" u="sng" dirty="0">
              <a:solidFill>
                <a:schemeClr val="tx1"/>
              </a:solidFill>
              <a:latin typeface="Constantia" panose="02030602050306030303" pitchFamily="18" charset="0"/>
            </a:endParaRPr>
          </a:p>
          <a:p>
            <a:pPr marL="457200" indent="-457200" algn="l" eaLnBrk="1" hangingPunct="1">
              <a:lnSpc>
                <a:spcPct val="80000"/>
              </a:lnSpc>
              <a:buFont typeface="+mj-lt"/>
              <a:buAutoNum type="arabicPeriod"/>
            </a:pPr>
            <a:r>
              <a:rPr lang="en-GB" altLang="en-US" sz="2400" u="sng" dirty="0">
                <a:solidFill>
                  <a:schemeClr val="tx1"/>
                </a:solidFill>
                <a:latin typeface="Constantia" panose="02030602050306030303" pitchFamily="18" charset="0"/>
              </a:rPr>
              <a:t>facultative – </a:t>
            </a:r>
            <a:r>
              <a:rPr lang="en-GB" altLang="en-US" sz="2400" dirty="0">
                <a:solidFill>
                  <a:schemeClr val="tx1"/>
                </a:solidFill>
                <a:latin typeface="Constantia" panose="02030602050306030303" pitchFamily="18" charset="0"/>
              </a:rPr>
              <a:t>represents a functionally inactive state of some chromosomes (only on one chromosome of a pair – e.g. inactive X chromosome).</a:t>
            </a:r>
            <a:endParaRPr lang="en-US" altLang="en-US" sz="2400" dirty="0">
              <a:solidFill>
                <a:schemeClr val="tx1"/>
              </a:solidFill>
              <a:latin typeface="Constantia" panose="02030602050306030303" pitchFamily="18" charset="0"/>
            </a:endParaRPr>
          </a:p>
        </p:txBody>
      </p:sp>
      <p:pic>
        <p:nvPicPr>
          <p:cNvPr id="46084" name="Picture 5" descr="Image result for euchromatin region in chromosomes images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3124200"/>
            <a:ext cx="2743200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457200"/>
            <a:ext cx="32766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905883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457200"/>
            <a:ext cx="8229600" cy="1143000"/>
          </a:xfrm>
        </p:spPr>
        <p:txBody>
          <a:bodyPr anchor="ctr"/>
          <a:lstStyle/>
          <a:p>
            <a:pPr algn="l" eaLnBrk="1" hangingPunct="1"/>
            <a:r>
              <a:rPr lang="en-US" altLang="en-US" sz="3600" b="1" dirty="0">
                <a:solidFill>
                  <a:srgbClr val="0000CC"/>
                </a:solidFill>
                <a:latin typeface="Constantia" panose="02030602050306030303" pitchFamily="18" charset="0"/>
              </a:rPr>
              <a:t>Euchromatin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" y="2514600"/>
            <a:ext cx="8229600" cy="3886200"/>
          </a:xfrm>
        </p:spPr>
        <p:txBody>
          <a:bodyPr/>
          <a:lstStyle/>
          <a:p>
            <a:pPr marL="425450" indent="-342900" algn="l" eaLnBrk="1" hangingPunct="1">
              <a:buFont typeface="Wingdings" panose="05000000000000000000" pitchFamily="2" charset="2"/>
              <a:buChar char="ü"/>
            </a:pPr>
            <a:r>
              <a:rPr lang="en-GB" altLang="en-US" sz="2400" dirty="0">
                <a:solidFill>
                  <a:schemeClr val="tx1"/>
                </a:solidFill>
                <a:latin typeface="Constantia" panose="02030602050306030303" pitchFamily="18" charset="0"/>
              </a:rPr>
              <a:t>It stains less (lighter) with basic dyes.</a:t>
            </a:r>
          </a:p>
          <a:p>
            <a:pPr marL="425450" indent="-342900" algn="l" eaLnBrk="1" hangingPunct="1">
              <a:buFont typeface="Wingdings" panose="05000000000000000000" pitchFamily="2" charset="2"/>
              <a:buChar char="ü"/>
            </a:pPr>
            <a:endParaRPr lang="en-GB" altLang="en-US" sz="2400" dirty="0">
              <a:solidFill>
                <a:schemeClr val="tx1"/>
              </a:solidFill>
              <a:latin typeface="Constantia" panose="02030602050306030303" pitchFamily="18" charset="0"/>
            </a:endParaRPr>
          </a:p>
          <a:p>
            <a:pPr marL="425450" indent="-342900" algn="l" eaLnBrk="1" hangingPunct="1">
              <a:buFont typeface="Wingdings" panose="05000000000000000000" pitchFamily="2" charset="2"/>
              <a:buChar char="ü"/>
            </a:pPr>
            <a:r>
              <a:rPr lang="en-GB" altLang="en-US" sz="2400" dirty="0">
                <a:solidFill>
                  <a:schemeClr val="tx1"/>
                </a:solidFill>
                <a:latin typeface="Constantia" panose="02030602050306030303" pitchFamily="18" charset="0"/>
              </a:rPr>
              <a:t>It is richer in CG base pairs.</a:t>
            </a:r>
          </a:p>
          <a:p>
            <a:pPr marL="425450" indent="-342900" algn="l" eaLnBrk="1" hangingPunct="1">
              <a:buFont typeface="Wingdings" panose="05000000000000000000" pitchFamily="2" charset="2"/>
              <a:buChar char="ü"/>
            </a:pPr>
            <a:endParaRPr lang="en-GB" altLang="en-US" sz="2400" dirty="0">
              <a:solidFill>
                <a:schemeClr val="tx1"/>
              </a:solidFill>
              <a:latin typeface="Constantia" panose="02030602050306030303" pitchFamily="18" charset="0"/>
            </a:endParaRPr>
          </a:p>
          <a:p>
            <a:pPr marL="425450" indent="-342900" algn="l" eaLnBrk="1" hangingPunct="1">
              <a:buFont typeface="Wingdings" panose="05000000000000000000" pitchFamily="2" charset="2"/>
              <a:buChar char="ü"/>
            </a:pPr>
            <a:r>
              <a:rPr lang="en-GB" altLang="en-US" sz="2400" dirty="0">
                <a:solidFill>
                  <a:schemeClr val="tx1"/>
                </a:solidFill>
                <a:latin typeface="Constantia" panose="02030602050306030303" pitchFamily="18" charset="0"/>
              </a:rPr>
              <a:t>It replicates early during the S phase of interphase.</a:t>
            </a:r>
          </a:p>
          <a:p>
            <a:pPr marL="425450" indent="-342900" algn="l" eaLnBrk="1" hangingPunct="1">
              <a:buFont typeface="Wingdings" panose="05000000000000000000" pitchFamily="2" charset="2"/>
              <a:buChar char="ü"/>
            </a:pPr>
            <a:endParaRPr lang="en-GB" altLang="en-US" sz="2400" dirty="0">
              <a:solidFill>
                <a:schemeClr val="tx1"/>
              </a:solidFill>
              <a:latin typeface="Constantia" panose="02030602050306030303" pitchFamily="18" charset="0"/>
            </a:endParaRPr>
          </a:p>
          <a:p>
            <a:pPr marL="425450" indent="-342900" algn="l" eaLnBrk="1" hangingPunct="1">
              <a:buFont typeface="Wingdings" panose="05000000000000000000" pitchFamily="2" charset="2"/>
              <a:buChar char="ü"/>
            </a:pPr>
            <a:r>
              <a:rPr lang="en-GB" altLang="en-US" sz="2400" dirty="0">
                <a:solidFill>
                  <a:schemeClr val="tx1"/>
                </a:solidFill>
                <a:latin typeface="Constantia" panose="02030602050306030303" pitchFamily="18" charset="0"/>
              </a:rPr>
              <a:t>It is a functionally active part of chromatin and is called chromatin.</a:t>
            </a:r>
            <a:r>
              <a:rPr lang="sr-Cyrl-CS" altLang="en-US" sz="2400" dirty="0">
                <a:solidFill>
                  <a:schemeClr val="bg1"/>
                </a:solidFill>
              </a:rPr>
              <a:t>.</a:t>
            </a:r>
            <a:endParaRPr lang="en-US" altLang="en-US" sz="2400" dirty="0">
              <a:solidFill>
                <a:schemeClr val="bg1"/>
              </a:solidFill>
            </a:endParaRPr>
          </a:p>
        </p:txBody>
      </p:sp>
      <p:pic>
        <p:nvPicPr>
          <p:cNvPr id="45060" name="Picture 4" descr="nucchr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685800"/>
            <a:ext cx="3670300" cy="146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225403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403</TotalTime>
  <Words>760</Words>
  <Application>Microsoft Macintosh PowerPoint</Application>
  <PresentationFormat>On-screen Show (4:3)</PresentationFormat>
  <Paragraphs>99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Constantia</vt:lpstr>
      <vt:lpstr>Wingdings</vt:lpstr>
      <vt:lpstr>Office Theme</vt:lpstr>
      <vt:lpstr>Nucleus</vt:lpstr>
      <vt:lpstr>Nucelus</vt:lpstr>
      <vt:lpstr>Nucleoplasm</vt:lpstr>
      <vt:lpstr>Structure</vt:lpstr>
      <vt:lpstr>Nuclear membrane</vt:lpstr>
      <vt:lpstr>Nuclear membrane</vt:lpstr>
      <vt:lpstr>Chromatin=DNA+RNA+proteins</vt:lpstr>
      <vt:lpstr>Heterochromatin</vt:lpstr>
      <vt:lpstr>Euchromatin</vt:lpstr>
      <vt:lpstr>PowerPoint Presentation</vt:lpstr>
      <vt:lpstr>PowerPoint Presentation</vt:lpstr>
      <vt:lpstr>PowerPoint Presentation</vt:lpstr>
      <vt:lpstr>Human metaphase chromosomes</vt:lpstr>
      <vt:lpstr>Nucleolus</vt:lpstr>
      <vt:lpstr>Morphology</vt:lpstr>
      <vt:lpstr>Chemical composition of the nucleolus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Једро (nucleus)</dc:title>
  <dc:creator>Olivera Djordjevic</dc:creator>
  <cp:lastModifiedBy>Microsoft Office User</cp:lastModifiedBy>
  <cp:revision>52</cp:revision>
  <dcterms:created xsi:type="dcterms:W3CDTF">2018-01-10T19:39:12Z</dcterms:created>
  <dcterms:modified xsi:type="dcterms:W3CDTF">2025-12-21T11:51:18Z</dcterms:modified>
</cp:coreProperties>
</file>